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Alfa Slab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8d3ca7ac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8d3ca7ac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8d3ca7a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8d3ca7a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8d3ca7a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8d3ca7a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8d3ca7a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8d3ca7a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8d3ca7ac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8d3ca7ac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8d3ca7ac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8d3ca7ac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d3ca7a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8d3ca7a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8db5265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8db5265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8d3ca7a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8d3ca7a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8d3ca7a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8d3ca7a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8d317743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8d317743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914c329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914c329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8db5265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8db5265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8db52656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8db52656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8db52656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8db52656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8d3ca7a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8d3ca7a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8d3ca7a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8d3ca7a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227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Foot and stats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157150" y="3716050"/>
            <a:ext cx="28338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Alexandre Melanger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Auren Moyo Kamdem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Paul Grajeval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2934275"/>
            <a:ext cx="5625550" cy="20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 pressing défensif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175" y="1638300"/>
            <a:ext cx="3866125" cy="31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1800"/>
            <a:ext cx="4136148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 pressing défensif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525" y="1460500"/>
            <a:ext cx="6148949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joueurs dans leur ligue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350" y="1081225"/>
            <a:ext cx="39933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joueurs dans leur ligue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925" y="1119325"/>
            <a:ext cx="6176145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5"/>
          <p:cNvCxnSpPr/>
          <p:nvPr/>
        </p:nvCxnSpPr>
        <p:spPr>
          <a:xfrm>
            <a:off x="1483925" y="1555650"/>
            <a:ext cx="3913500" cy="1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" name="Google Shape;141;p25"/>
          <p:cNvSpPr txBox="1"/>
          <p:nvPr/>
        </p:nvSpPr>
        <p:spPr>
          <a:xfrm>
            <a:off x="734525" y="1384200"/>
            <a:ext cx="749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L.Messi 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" name="Google Shape;142;p25"/>
          <p:cNvCxnSpPr>
            <a:stCxn id="141" idx="3"/>
            <a:endCxn id="141" idx="3"/>
          </p:cNvCxnSpPr>
          <p:nvPr/>
        </p:nvCxnSpPr>
        <p:spPr>
          <a:xfrm>
            <a:off x="1483925" y="15556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5"/>
          <p:cNvCxnSpPr>
            <a:stCxn id="141" idx="3"/>
          </p:cNvCxnSpPr>
          <p:nvPr/>
        </p:nvCxnSpPr>
        <p:spPr>
          <a:xfrm>
            <a:off x="1483925" y="1555650"/>
            <a:ext cx="494220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4" name="Google Shape;144;p25"/>
          <p:cNvCxnSpPr/>
          <p:nvPr/>
        </p:nvCxnSpPr>
        <p:spPr>
          <a:xfrm flipH="1" rot="10800000">
            <a:off x="1438825" y="2095975"/>
            <a:ext cx="42372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5" name="Google Shape;145;p25"/>
          <p:cNvSpPr txBox="1"/>
          <p:nvPr/>
        </p:nvSpPr>
        <p:spPr>
          <a:xfrm>
            <a:off x="566525" y="2209075"/>
            <a:ext cx="91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C.Ronaldo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joueurs dans leur ligue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88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joueurs dans leur ligue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7525"/>
            <a:ext cx="4126125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275" y="1427525"/>
            <a:ext cx="4126125" cy="255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2860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Impact des joueurs performants sur leur équipe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03875"/>
            <a:ext cx="4992750" cy="36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 flipH="1" rot="10800000">
            <a:off x="3484575" y="1457250"/>
            <a:ext cx="2777700" cy="11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8"/>
          <p:cNvCxnSpPr/>
          <p:nvPr/>
        </p:nvCxnSpPr>
        <p:spPr>
          <a:xfrm>
            <a:off x="3971575" y="2096925"/>
            <a:ext cx="3769200" cy="11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4015400" y="1736025"/>
            <a:ext cx="846600" cy="3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/>
        </p:nvSpPr>
        <p:spPr>
          <a:xfrm>
            <a:off x="4520075" y="1982413"/>
            <a:ext cx="1337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Lionel Messi</a:t>
            </a:r>
            <a:endParaRPr sz="105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6381825" y="1112775"/>
            <a:ext cx="1074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Sergio Aguero</a:t>
            </a:r>
            <a:endParaRPr sz="105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0" name="Google Shape;170;p28"/>
          <p:cNvCxnSpPr/>
          <p:nvPr/>
        </p:nvCxnSpPr>
        <p:spPr>
          <a:xfrm flipH="1" rot="10800000">
            <a:off x="2914375" y="1947525"/>
            <a:ext cx="4257900" cy="8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8"/>
          <p:cNvSpPr txBox="1"/>
          <p:nvPr/>
        </p:nvSpPr>
        <p:spPr>
          <a:xfrm>
            <a:off x="7285925" y="1669525"/>
            <a:ext cx="1194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Ronaldo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7804825" y="3198700"/>
            <a:ext cx="1194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Lewandowski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350" y="4038263"/>
            <a:ext cx="3601725" cy="811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8"/>
          <p:cNvCxnSpPr/>
          <p:nvPr/>
        </p:nvCxnSpPr>
        <p:spPr>
          <a:xfrm>
            <a:off x="3127600" y="2431000"/>
            <a:ext cx="2466600" cy="6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8"/>
          <p:cNvSpPr txBox="1"/>
          <p:nvPr/>
        </p:nvSpPr>
        <p:spPr>
          <a:xfrm>
            <a:off x="5647075" y="3001738"/>
            <a:ext cx="1194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Dele Alli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350" y="3501575"/>
            <a:ext cx="36017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152400" y="445025"/>
            <a:ext cx="888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Impact de la pression défensive sur la productivité des joueurs 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5868425" y="2155050"/>
            <a:ext cx="13647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Sergio Aguero</a:t>
            </a:r>
            <a:endParaRPr sz="105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6205500" y="1555200"/>
            <a:ext cx="1074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Lionel Messi</a:t>
            </a:r>
            <a:endParaRPr sz="105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6085800" y="2571738"/>
            <a:ext cx="1194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Ronaldo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6437100" y="1905763"/>
            <a:ext cx="1194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Lewandowski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650" y="4107475"/>
            <a:ext cx="3335549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0" y="1980450"/>
            <a:ext cx="4691424" cy="28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9"/>
          <p:cNvCxnSpPr/>
          <p:nvPr/>
        </p:nvCxnSpPr>
        <p:spPr>
          <a:xfrm flipH="1" rot="10800000">
            <a:off x="1734400" y="1734325"/>
            <a:ext cx="4641600" cy="7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9"/>
          <p:cNvCxnSpPr>
            <a:endCxn id="185" idx="1"/>
          </p:cNvCxnSpPr>
          <p:nvPr/>
        </p:nvCxnSpPr>
        <p:spPr>
          <a:xfrm flipH="1" rot="10800000">
            <a:off x="1727400" y="2086213"/>
            <a:ext cx="470970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9"/>
          <p:cNvCxnSpPr/>
          <p:nvPr/>
        </p:nvCxnSpPr>
        <p:spPr>
          <a:xfrm flipH="1" rot="10800000">
            <a:off x="1727225" y="2367150"/>
            <a:ext cx="45279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9"/>
          <p:cNvCxnSpPr>
            <a:endCxn id="184" idx="1"/>
          </p:cNvCxnSpPr>
          <p:nvPr/>
        </p:nvCxnSpPr>
        <p:spPr>
          <a:xfrm flipH="1" rot="10800000">
            <a:off x="2203500" y="2728188"/>
            <a:ext cx="38823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50" y="3588300"/>
            <a:ext cx="3335550" cy="4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5978050" y="2931875"/>
            <a:ext cx="1599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CCCCCC"/>
                </a:solidFill>
              </a:rPr>
              <a:t>Stéphane</a:t>
            </a:r>
            <a:r>
              <a:rPr lang="fr" sz="1050">
                <a:solidFill>
                  <a:srgbClr val="CCCCCC"/>
                </a:solidFill>
              </a:rPr>
              <a:t> Bahoken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4" name="Google Shape;194;p29"/>
          <p:cNvCxnSpPr>
            <a:endCxn id="193" idx="1"/>
          </p:cNvCxnSpPr>
          <p:nvPr/>
        </p:nvCxnSpPr>
        <p:spPr>
          <a:xfrm flipH="1" rot="10800000">
            <a:off x="3845650" y="3088325"/>
            <a:ext cx="21324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98450" y="207100"/>
            <a:ext cx="27471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/>
              <a:t>Merci</a:t>
            </a:r>
            <a:endParaRPr sz="57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863" y="1280200"/>
            <a:ext cx="3586275" cy="358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30"/>
          <p:cNvCxnSpPr/>
          <p:nvPr/>
        </p:nvCxnSpPr>
        <p:spPr>
          <a:xfrm flipH="1" rot="10800000">
            <a:off x="1699400" y="3183425"/>
            <a:ext cx="2469900" cy="126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2" name="Google Shape;202;p30"/>
          <p:cNvSpPr txBox="1"/>
          <p:nvPr/>
        </p:nvSpPr>
        <p:spPr>
          <a:xfrm>
            <a:off x="645800" y="4225625"/>
            <a:ext cx="10536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Bradley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3" name="Google Shape;203;p30"/>
          <p:cNvCxnSpPr/>
          <p:nvPr/>
        </p:nvCxnSpPr>
        <p:spPr>
          <a:xfrm>
            <a:off x="2016625" y="2107225"/>
            <a:ext cx="9402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5664625" y="2333700"/>
            <a:ext cx="13482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5" name="Google Shape;205;p30"/>
          <p:cNvSpPr txBox="1"/>
          <p:nvPr/>
        </p:nvSpPr>
        <p:spPr>
          <a:xfrm>
            <a:off x="827325" y="1824025"/>
            <a:ext cx="1302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Alexandre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7012825" y="2107225"/>
            <a:ext cx="679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Paul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342900"/>
            <a:ext cx="8520600" cy="22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59"/>
              <a:t>Ligne directrice : Pour avoir une équipe performante faut-il des joueurs performants ?</a:t>
            </a:r>
            <a:endParaRPr sz="3859"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Basé sur les occasions de tir convertit et le pressing offensif.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 étudié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Performance des équipes selon leurs occasions de marquer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Performance des équipes selon leur pressing défensif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Performance des joueurs dans leur ligue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Impact des joueurs performant sur leur équipe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Impact du pressing défensif sur la performance des joueurs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466075" y="1164100"/>
            <a:ext cx="35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Datasets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players (661)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understat (114 équipes entre 2014-2019)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5" y="1370425"/>
            <a:ext cx="4205151" cy="31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leurs occasions de marquer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475475"/>
            <a:ext cx="85206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xG_diff = xG - scored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5" y="2149600"/>
            <a:ext cx="3578770" cy="21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25" y="2149600"/>
            <a:ext cx="3207501" cy="21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2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leurs occasions de marquer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575" y="3152500"/>
            <a:ext cx="6552851" cy="1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739" y="1298175"/>
            <a:ext cx="5302524" cy="1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leurs occasions de marquer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3929000" y="4420100"/>
            <a:ext cx="207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npxG ?</a:t>
            </a:r>
            <a:endParaRPr b="1" sz="2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99" y="1366275"/>
            <a:ext cx="3886939" cy="30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75" y="1366275"/>
            <a:ext cx="4203428" cy="30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 pressing défensif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1994225"/>
            <a:ext cx="5765799" cy="28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2146300" y="1409700"/>
            <a:ext cx="4724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ppda = passe adverse par action défensive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des équipes selon le pressing défensif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396" y="1555750"/>
            <a:ext cx="5129205" cy="14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0" y="3027500"/>
            <a:ext cx="4064000" cy="13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